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5" r:id="rId9"/>
    <p:sldId id="264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6282B-8547-4A45-A23E-D7866EBC6FB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1D87-299A-4489-80C9-899A79FD9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6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1D87-299A-4489-80C9-899A79FD94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7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9F162-56DE-48FC-9641-8524DB45AF1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4086390-AC13-4AAE-8491-CA616D1A6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083974">
            <a:off x="-707698" y="-2085114"/>
            <a:ext cx="7869781" cy="52306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1777" y="3886200"/>
            <a:ext cx="5648623" cy="1204306"/>
          </a:xfrm>
        </p:spPr>
        <p:txBody>
          <a:bodyPr/>
          <a:lstStyle/>
          <a:p>
            <a:r>
              <a:rPr lang="en-US" dirty="0" err="1" smtClean="0"/>
              <a:t>opyright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5257800"/>
            <a:ext cx="6511131" cy="329259"/>
          </a:xfrm>
        </p:spPr>
        <p:txBody>
          <a:bodyPr/>
          <a:lstStyle/>
          <a:p>
            <a:r>
              <a:rPr lang="en-US" dirty="0" smtClean="0"/>
              <a:t>Laura </a:t>
            </a:r>
            <a:r>
              <a:rPr lang="en-US" dirty="0" err="1" smtClean="0"/>
              <a:t>Gary-michel</a:t>
            </a:r>
            <a:endParaRPr lang="en-US" dirty="0"/>
          </a:p>
        </p:txBody>
      </p:sp>
      <p:pic>
        <p:nvPicPr>
          <p:cNvPr id="1026" name="Picture 2" descr="http://www.clker.com/cliparts/2/e/0/7/12422395911228769102Copyright_thin.svg.m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8" y="4038600"/>
            <a:ext cx="1070212" cy="107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3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57200" y="-76200"/>
            <a:ext cx="9157648" cy="7086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6660" y="441960"/>
            <a:ext cx="7520940" cy="548640"/>
          </a:xfrm>
        </p:spPr>
        <p:txBody>
          <a:bodyPr/>
          <a:lstStyle/>
          <a:p>
            <a:r>
              <a:rPr lang="en-US" sz="4800" dirty="0" smtClean="0"/>
              <a:t>Let’s Test our</a:t>
            </a:r>
            <a:br>
              <a:rPr lang="en-US" sz="4800" dirty="0" smtClean="0"/>
            </a:br>
            <a:r>
              <a:rPr lang="en-US" sz="4800" dirty="0" smtClean="0"/>
              <a:t>Understanding?</a:t>
            </a:r>
            <a:endParaRPr lang="en-US" sz="4800" dirty="0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740397" y="1337760"/>
            <a:ext cx="9233674" cy="175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56074" y="1618088"/>
            <a:ext cx="48863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Scenario:</a:t>
            </a:r>
          </a:p>
          <a:p>
            <a:endParaRPr lang="en-US" dirty="0" smtClean="0"/>
          </a:p>
          <a:p>
            <a:r>
              <a:rPr lang="en-US" dirty="0" smtClean="0"/>
              <a:t>1) The Gaming Club at your high school wants to throw a fundraiser and show a marathon of </a:t>
            </a:r>
            <a:r>
              <a:rPr lang="en-US" dirty="0" err="1" smtClean="0"/>
              <a:t>Naruto</a:t>
            </a:r>
            <a:r>
              <a:rPr lang="en-US" dirty="0" smtClean="0"/>
              <a:t> cartoons on the big screen, What do you say? </a:t>
            </a:r>
          </a:p>
          <a:p>
            <a:endParaRPr lang="en-US" dirty="0"/>
          </a:p>
          <a:p>
            <a:r>
              <a:rPr lang="en-US" dirty="0"/>
              <a:t>2) A teacher or student prepares and gives a presentation that displays photographs. Permission was not obtained to use the </a:t>
            </a:r>
            <a:r>
              <a:rPr lang="en-US" dirty="0" smtClean="0"/>
              <a:t>photographs.  Can they do this legally?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3) A student creates a </a:t>
            </a:r>
            <a:r>
              <a:rPr lang="en-US" dirty="0" err="1" smtClean="0"/>
              <a:t>prezi</a:t>
            </a:r>
            <a:r>
              <a:rPr lang="en-US" dirty="0" smtClean="0"/>
              <a:t>  for a class presentation.  There is a copyrighted popular song playing in the background of the </a:t>
            </a:r>
            <a:r>
              <a:rPr lang="en-US" dirty="0" err="1" smtClean="0"/>
              <a:t>prezi</a:t>
            </a:r>
            <a:r>
              <a:rPr lang="en-US" dirty="0" smtClean="0"/>
              <a:t>.  Is this okay? </a:t>
            </a:r>
          </a:p>
          <a:p>
            <a:endParaRPr lang="en-US" dirty="0"/>
          </a:p>
        </p:txBody>
      </p:sp>
      <p:pic>
        <p:nvPicPr>
          <p:cNvPr id="1026" name="Picture 2" descr="http://ntoabraces.co/wp-content/uploads/2012/04/thinkin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682404" cy="2682404"/>
          </a:xfrm>
          <a:prstGeom prst="rect">
            <a:avLst/>
          </a:prstGeom>
          <a:noFill/>
          <a:ln w="76200"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3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57200" y="-76200"/>
            <a:ext cx="9157648" cy="6934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6660" y="822960"/>
            <a:ext cx="7520940" cy="548640"/>
          </a:xfrm>
        </p:spPr>
        <p:txBody>
          <a:bodyPr/>
          <a:lstStyle/>
          <a:p>
            <a:r>
              <a:rPr lang="en-US" sz="4800" dirty="0" smtClean="0"/>
              <a:t>Were you right?</a:t>
            </a:r>
            <a:endParaRPr lang="en-US" sz="4800" dirty="0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740397" y="1337760"/>
            <a:ext cx="9233674" cy="175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56074" y="1901547"/>
            <a:ext cx="488632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Scenario: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1</a:t>
            </a:r>
            <a:r>
              <a:rPr lang="en-US" dirty="0"/>
              <a:t>) No,  because it infringes the copyright owner's right to market the </a:t>
            </a:r>
            <a:r>
              <a:rPr lang="en-US" dirty="0" smtClean="0"/>
              <a:t>work.</a:t>
            </a:r>
          </a:p>
          <a:p>
            <a:endParaRPr lang="en-US" dirty="0"/>
          </a:p>
          <a:p>
            <a:r>
              <a:rPr lang="en-US" dirty="0" smtClean="0"/>
              <a:t>2) Yes, thank you fair use.  Copyrighted photographs may be used for instruction. </a:t>
            </a:r>
          </a:p>
          <a:p>
            <a:endParaRPr lang="en-US" dirty="0"/>
          </a:p>
          <a:p>
            <a:r>
              <a:rPr lang="en-US" dirty="0" smtClean="0"/>
              <a:t>3) Yes, thank you fair use.  Copyrighted music may be used for instruction.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40" y="308756"/>
            <a:ext cx="2400160" cy="2871620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25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520940" cy="4538172"/>
          </a:xfrm>
        </p:spPr>
        <p:txBody>
          <a:bodyPr/>
          <a:lstStyle/>
          <a:p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990600"/>
            <a:ext cx="7848600" cy="3363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The Code of Best Practices in Fair Use for Media Literacy Education. (2013). Retrieved June 30, 2013, from Center for Social Media website: http://www.centerforsocialmedia.org/fair-use/related-materials/codes/code-best-practices-fair-use-media-literacy-education</a:t>
            </a:r>
            <a:endParaRPr lang="en-US" sz="1100" dirty="0">
              <a:latin typeface="Calibri"/>
              <a:ea typeface="Calibri"/>
              <a:cs typeface="Times New Roman"/>
            </a:endParaRP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Copyright Basics. (2013). Retrieved June 30, 2013, from BYU Copyright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Liscensing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Office website: http://lib.byu.edu/sites/copyright/about-copyright/basics/</a:t>
            </a:r>
            <a:endParaRPr lang="en-US" sz="1100" dirty="0">
              <a:latin typeface="Calibri"/>
              <a:ea typeface="Calibri"/>
              <a:cs typeface="Times New Roman"/>
            </a:endParaRP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Copyright Basics: Introduction. (2008). Retrieved June 30, 2013, from The campus guide to copyright compliance website: http://www.copyright.com/Services/copyrightoncampus/basics/</a:t>
            </a:r>
            <a:endParaRPr lang="en-US" sz="1100" dirty="0">
              <a:latin typeface="Calibri"/>
              <a:ea typeface="Calibri"/>
              <a:cs typeface="Times New Roman"/>
            </a:endParaRP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Understanding copyright. (2012). Retrieved from University of Rhode Island Harrington School Media Lab website: http://mediaeducationlab.com/section-1-understanding-copyright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50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©</a:t>
            </a:r>
            <a:r>
              <a:rPr lang="en-US" sz="3600" dirty="0" err="1" smtClean="0"/>
              <a:t>opyright</a:t>
            </a:r>
            <a:r>
              <a:rPr lang="en-US" sz="3600" dirty="0" smtClean="0"/>
              <a:t> and why is it important to me as an educator?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723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©</a:t>
            </a:r>
            <a:r>
              <a:rPr lang="en-US" sz="2000" dirty="0" err="1" smtClean="0"/>
              <a:t>opyright</a:t>
            </a:r>
            <a:r>
              <a:rPr lang="en-US" sz="2000" dirty="0" smtClean="0"/>
              <a:t>  is a form of protection provided by law in the United States to authors/creators of “original works of authorship,” expressed in any tangible medium.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This protection is available for original works from the moment they are created and expressed in a tangible medium, and it applies whether they are published, unpublished, or registered with the U.S. Copyright office.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It is important to you as an educator, to keep yourself safe from breaking copyright law and so you can send your students out into the world understanding their copyright responsibilities.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43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21351024">
            <a:off x="343228" y="523774"/>
            <a:ext cx="4557056" cy="5439432"/>
            <a:chOff x="1879659" y="529988"/>
            <a:chExt cx="4902141" cy="5794612"/>
          </a:xfrm>
        </p:grpSpPr>
        <p:sp>
          <p:nvSpPr>
            <p:cNvPr id="6" name="Rectangle 5"/>
            <p:cNvSpPr/>
            <p:nvPr/>
          </p:nvSpPr>
          <p:spPr>
            <a:xfrm>
              <a:off x="1879659" y="529988"/>
              <a:ext cx="4902141" cy="5794612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3" r="2277" b="1814"/>
            <a:stretch/>
          </p:blipFill>
          <p:spPr bwMode="auto">
            <a:xfrm>
              <a:off x="2117299" y="801898"/>
              <a:ext cx="4426863" cy="52507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091112" y="435148"/>
            <a:ext cx="3886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core purpose of copyright law is not difficult to find; it is stated expressly in the Constitution.</a:t>
            </a:r>
          </a:p>
          <a:p>
            <a:endParaRPr lang="en-US" sz="2000" dirty="0" smtClean="0"/>
          </a:p>
          <a:p>
            <a:r>
              <a:rPr lang="en-US" sz="2000" dirty="0" smtClean="0"/>
              <a:t> Article I, section 8, clause 8 of the United States Constitution provides that Congress shall have the power: "to promote the Progress of Science and useful Arts, by securing for limited times to Authors and Inventors the exclusive Right to their respective Writings and Discoveries." </a:t>
            </a:r>
          </a:p>
          <a:p>
            <a:endParaRPr lang="en-US" sz="2000" dirty="0"/>
          </a:p>
          <a:p>
            <a:r>
              <a:rPr lang="en-US" sz="2000" dirty="0"/>
              <a:t>Copyright’s for the </a:t>
            </a:r>
            <a:r>
              <a:rPr lang="en-US" sz="2000" dirty="0" smtClean="0"/>
              <a:t>people,</a:t>
            </a:r>
            <a:endParaRPr lang="en-US" sz="2000" dirty="0"/>
          </a:p>
          <a:p>
            <a:r>
              <a:rPr lang="en-US" sz="2000" dirty="0"/>
              <a:t>Copyright’s to promote </a:t>
            </a:r>
            <a:r>
              <a:rPr lang="en-US" sz="2000" dirty="0" smtClean="0"/>
              <a:t>creativity,</a:t>
            </a:r>
            <a:endParaRPr lang="en-US" sz="2000" dirty="0"/>
          </a:p>
          <a:p>
            <a:r>
              <a:rPr lang="en-US" sz="2000" dirty="0"/>
              <a:t>Balancing rights of users </a:t>
            </a:r>
          </a:p>
          <a:p>
            <a:r>
              <a:rPr lang="en-US" sz="2000" dirty="0"/>
              <a:t>And owners of intellectual </a:t>
            </a:r>
            <a:r>
              <a:rPr lang="en-US" sz="2000" dirty="0" smtClean="0"/>
              <a:t>property…….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968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0"/>
            <a:ext cx="9157648" cy="68648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55862" y="2179662"/>
            <a:ext cx="695012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82547" y="908627"/>
            <a:ext cx="2499543" cy="1423426"/>
            <a:chOff x="182547" y="908627"/>
            <a:chExt cx="2499543" cy="1423426"/>
          </a:xfrm>
        </p:grpSpPr>
        <p:pic>
          <p:nvPicPr>
            <p:cNvPr id="8" name="Picture 2" descr="http://www.clker.com/cliparts/2/e/0/7/12422395911228769102Copyright_thin.svg.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39416">
              <a:off x="182547" y="1744082"/>
              <a:ext cx="587971" cy="5879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itle 1"/>
            <p:cNvSpPr txBox="1">
              <a:spLocks/>
            </p:cNvSpPr>
            <p:nvPr/>
          </p:nvSpPr>
          <p:spPr>
            <a:xfrm rot="20041769">
              <a:off x="548490" y="908627"/>
              <a:ext cx="2133600" cy="111911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800" kern="1200" cap="all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/>
                <a:t>opyright</a:t>
              </a:r>
              <a:r>
                <a:rPr lang="en-US" sz="2000" dirty="0" smtClean="0"/>
                <a:t> </a:t>
              </a:r>
              <a:br>
                <a:rPr lang="en-US" sz="2000" dirty="0" smtClean="0"/>
              </a:br>
              <a:r>
                <a:rPr lang="en-US" sz="2000" dirty="0" err="1" smtClean="0"/>
                <a:t>Larity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200" y="2514600"/>
            <a:ext cx="259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Copyright, what’s copyright?</a:t>
            </a:r>
          </a:p>
          <a:p>
            <a:r>
              <a:rPr lang="en-US" dirty="0"/>
              <a:t>It’s the right of the owners to control! </a:t>
            </a:r>
          </a:p>
          <a:p>
            <a:r>
              <a:rPr lang="en-US" dirty="0"/>
              <a:t>Right?</a:t>
            </a:r>
          </a:p>
          <a:p>
            <a:r>
              <a:rPr lang="en-US" dirty="0"/>
              <a:t>No</a:t>
            </a:r>
            <a:r>
              <a:rPr lang="en-US" dirty="0" smtClean="0"/>
              <a:t>!</a:t>
            </a:r>
          </a:p>
          <a:p>
            <a:r>
              <a:rPr lang="en-US" dirty="0"/>
              <a:t>Copyright’s for the </a:t>
            </a:r>
            <a:r>
              <a:rPr lang="en-US" dirty="0" smtClean="0"/>
              <a:t>people.</a:t>
            </a:r>
            <a:endParaRPr lang="en-US" dirty="0"/>
          </a:p>
          <a:p>
            <a:r>
              <a:rPr lang="en-US" dirty="0"/>
              <a:t>Copyright’s to promote </a:t>
            </a:r>
            <a:r>
              <a:rPr lang="en-US" dirty="0" smtClean="0"/>
              <a:t>creativity.</a:t>
            </a:r>
            <a:endParaRPr lang="en-US" dirty="0"/>
          </a:p>
          <a:p>
            <a:r>
              <a:rPr lang="en-US" dirty="0"/>
              <a:t>Balancing </a:t>
            </a:r>
            <a:r>
              <a:rPr lang="en-US" dirty="0" smtClean="0"/>
              <a:t>rights</a:t>
            </a:r>
            <a:endParaRPr lang="en-US" dirty="0"/>
          </a:p>
          <a:p>
            <a:r>
              <a:rPr lang="en-US" dirty="0" smtClean="0"/>
              <a:t>of </a:t>
            </a:r>
            <a:r>
              <a:rPr lang="en-US" dirty="0"/>
              <a:t>users </a:t>
            </a:r>
          </a:p>
          <a:p>
            <a:r>
              <a:rPr lang="en-US" dirty="0"/>
              <a:t>And owners of intellectual </a:t>
            </a:r>
            <a:r>
              <a:rPr lang="en-US" dirty="0" smtClean="0"/>
              <a:t>property.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3648" y="0"/>
            <a:ext cx="9157648" cy="68648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9853" y="697782"/>
            <a:ext cx="5067300" cy="5245818"/>
          </a:xfrm>
        </p:spPr>
        <p:txBody>
          <a:bodyPr/>
          <a:lstStyle/>
          <a:p>
            <a:r>
              <a:rPr lang="en-US" b="0" dirty="0" smtClean="0"/>
              <a:t>Copyright gives the creators sole rights:</a:t>
            </a:r>
          </a:p>
          <a:p>
            <a:r>
              <a:rPr lang="en-US" b="0" dirty="0" smtClean="0"/>
              <a:t>For production,</a:t>
            </a:r>
          </a:p>
          <a:p>
            <a:r>
              <a:rPr lang="en-US" b="0" dirty="0" smtClean="0"/>
              <a:t>For adaption,</a:t>
            </a:r>
          </a:p>
          <a:p>
            <a:r>
              <a:rPr lang="en-US" b="0" dirty="0" smtClean="0"/>
              <a:t>For distribution, </a:t>
            </a:r>
          </a:p>
          <a:p>
            <a:r>
              <a:rPr lang="en-US" b="0" dirty="0" smtClean="0"/>
              <a:t>For public performance, &amp;</a:t>
            </a:r>
          </a:p>
          <a:p>
            <a:r>
              <a:rPr lang="en-US" b="0" dirty="0" smtClean="0"/>
              <a:t>For public displays of their work.</a:t>
            </a:r>
          </a:p>
          <a:p>
            <a:endParaRPr lang="en-US" b="0" dirty="0" smtClean="0"/>
          </a:p>
          <a:p>
            <a:r>
              <a:rPr lang="en-US" b="0" dirty="0" smtClean="0"/>
              <a:t>Copyright also promotes creativity! </a:t>
            </a:r>
          </a:p>
          <a:p>
            <a:pPr marL="53975" indent="-53975"/>
            <a:r>
              <a:rPr lang="en-US" b="0" dirty="0" smtClean="0"/>
              <a:t>It does this with the addition of The </a:t>
            </a:r>
            <a:r>
              <a:rPr lang="en-US" b="0" dirty="0"/>
              <a:t>Copyright </a:t>
            </a:r>
            <a:r>
              <a:rPr lang="en-US" b="0" dirty="0" smtClean="0"/>
              <a:t>Act.</a:t>
            </a:r>
          </a:p>
          <a:p>
            <a:pPr marL="0" indent="0"/>
            <a:r>
              <a:rPr lang="en-US" b="0" dirty="0" smtClean="0"/>
              <a:t>The Copyright Act provides </a:t>
            </a:r>
            <a:r>
              <a:rPr lang="en-US" b="0" dirty="0"/>
              <a:t>that certain kinds </a:t>
            </a:r>
            <a:r>
              <a:rPr lang="en-US" b="0" dirty="0" smtClean="0"/>
              <a:t>of </a:t>
            </a:r>
            <a:r>
              <a:rPr lang="en-US" b="0" dirty="0"/>
              <a:t>uses </a:t>
            </a:r>
            <a:r>
              <a:rPr lang="en-US" b="0" dirty="0" smtClean="0"/>
              <a:t>of copyrighted </a:t>
            </a:r>
            <a:r>
              <a:rPr lang="en-US" b="0" dirty="0"/>
              <a:t>works, called </a:t>
            </a:r>
            <a:r>
              <a:rPr lang="en-US" sz="2000" dirty="0" smtClean="0"/>
              <a:t>FAIR USES</a:t>
            </a:r>
            <a:r>
              <a:rPr lang="en-US" sz="2400" b="0" dirty="0" smtClean="0"/>
              <a:t>, </a:t>
            </a:r>
            <a:r>
              <a:rPr lang="en-US" b="0" dirty="0"/>
              <a:t>are </a:t>
            </a:r>
            <a:endParaRPr lang="en-US" b="0" dirty="0" smtClean="0"/>
          </a:p>
          <a:p>
            <a:pPr marL="0" indent="0"/>
            <a:r>
              <a:rPr lang="en-US" b="0" dirty="0" smtClean="0"/>
              <a:t>not </a:t>
            </a:r>
            <a:r>
              <a:rPr lang="en-US" b="0" dirty="0"/>
              <a:t>an infringement of copyright, despite the fact that </a:t>
            </a:r>
            <a:endParaRPr lang="en-US" b="0" dirty="0" smtClean="0"/>
          </a:p>
          <a:p>
            <a:pPr marL="0" indent="0"/>
            <a:r>
              <a:rPr lang="en-US" b="0" dirty="0" smtClean="0"/>
              <a:t>their </a:t>
            </a:r>
            <a:r>
              <a:rPr lang="en-US" b="0" dirty="0"/>
              <a:t>use may involve copying, adapting, performing, or </a:t>
            </a:r>
            <a:endParaRPr lang="en-US" b="0" dirty="0" smtClean="0"/>
          </a:p>
          <a:p>
            <a:pPr marL="0" indent="0"/>
            <a:r>
              <a:rPr lang="en-US" b="0" dirty="0" smtClean="0"/>
              <a:t>displaying </a:t>
            </a:r>
            <a:r>
              <a:rPr lang="en-US" b="0" dirty="0"/>
              <a:t>the copyrighted work.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00300" y="2400300"/>
            <a:ext cx="6858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 rot="21438313">
            <a:off x="0" y="908627"/>
            <a:ext cx="2499543" cy="1423426"/>
            <a:chOff x="182547" y="908627"/>
            <a:chExt cx="2499543" cy="1423426"/>
          </a:xfrm>
        </p:grpSpPr>
        <p:pic>
          <p:nvPicPr>
            <p:cNvPr id="8" name="Picture 2" descr="http://www.clker.com/cliparts/2/e/0/7/12422395911228769102Copyright_thin.svg.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39416">
              <a:off x="182547" y="1744082"/>
              <a:ext cx="587971" cy="5879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itle 1"/>
            <p:cNvSpPr txBox="1">
              <a:spLocks/>
            </p:cNvSpPr>
            <p:nvPr/>
          </p:nvSpPr>
          <p:spPr>
            <a:xfrm rot="20041769">
              <a:off x="548490" y="908627"/>
              <a:ext cx="2133600" cy="111911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800" kern="1200" cap="all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dirty="0" err="1" smtClean="0"/>
                <a:t>opyright</a:t>
              </a:r>
              <a:r>
                <a:rPr lang="en-US" sz="2000" dirty="0" smtClean="0"/>
                <a:t> </a:t>
              </a:r>
              <a:br>
                <a:rPr lang="en-US" sz="2000" dirty="0" smtClean="0"/>
              </a:br>
              <a:r>
                <a:rPr lang="en-US" sz="2000" dirty="0" err="1" smtClean="0"/>
                <a:t>larity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22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57200" y="-76200"/>
            <a:ext cx="9157648" cy="68648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6660" y="441960"/>
            <a:ext cx="7520940" cy="548640"/>
          </a:xfrm>
        </p:spPr>
        <p:txBody>
          <a:bodyPr/>
          <a:lstStyle/>
          <a:p>
            <a:r>
              <a:rPr lang="en-US" sz="4800" dirty="0"/>
              <a:t>f</a:t>
            </a:r>
            <a:r>
              <a:rPr lang="en-US" sz="4800" dirty="0" smtClean="0"/>
              <a:t>air use is here!</a:t>
            </a:r>
            <a:endParaRPr lang="en-US" sz="4800" dirty="0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740397" y="1337760"/>
            <a:ext cx="9233674" cy="175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09600" y="314178"/>
            <a:ext cx="2921392" cy="2686895"/>
            <a:chOff x="2895600" y="1386422"/>
            <a:chExt cx="3759591" cy="3432670"/>
          </a:xfrm>
        </p:grpSpPr>
        <p:grpSp>
          <p:nvGrpSpPr>
            <p:cNvPr id="11" name="Group 10"/>
            <p:cNvGrpSpPr/>
            <p:nvPr/>
          </p:nvGrpSpPr>
          <p:grpSpPr>
            <a:xfrm>
              <a:off x="2895600" y="1386422"/>
              <a:ext cx="3759591" cy="3432670"/>
              <a:chOff x="2895600" y="1386422"/>
              <a:chExt cx="3759591" cy="3432670"/>
            </a:xfrm>
          </p:grpSpPr>
          <p:pic>
            <p:nvPicPr>
              <p:cNvPr id="3085" name="Picture 13" descr="http://25.media.tumblr.com/tumblr_lhfxbqMYnG1qhcabio1_400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56" t="11259" r="2479" b="7369"/>
              <a:stretch/>
            </p:blipFill>
            <p:spPr bwMode="auto">
              <a:xfrm>
                <a:off x="2895600" y="1386422"/>
                <a:ext cx="3759591" cy="3432670"/>
              </a:xfrm>
              <a:prstGeom prst="rect">
                <a:avLst/>
              </a:prstGeom>
              <a:noFill/>
              <a:ln w="57150">
                <a:solidFill>
                  <a:schemeClr val="accent3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17" descr="http://25.media.tumblr.com/tumblr_lhfxbqMYnG1qhcabio1_400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200" t="57902" r="32554" b="25022"/>
              <a:stretch/>
            </p:blipFill>
            <p:spPr bwMode="auto">
              <a:xfrm>
                <a:off x="5638800" y="3193610"/>
                <a:ext cx="464234" cy="2040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15" descr="http://25.media.tumblr.com/tumblr_lhfxbqMYnG1qhcabio1_400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23" t="63154" r="55799" b="18423"/>
              <a:stretch/>
            </p:blipFill>
            <p:spPr bwMode="auto">
              <a:xfrm>
                <a:off x="3373315" y="3137644"/>
                <a:ext cx="720969" cy="5199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87" name="Picture 15" descr="http://25.media.tumblr.com/tumblr_lhfxbqMYnG1qhcabio1_400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23" t="63154" r="30708" b="18423"/>
              <a:stretch/>
            </p:blipFill>
            <p:spPr bwMode="auto">
              <a:xfrm>
                <a:off x="3810000" y="3193611"/>
                <a:ext cx="1752600" cy="4783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3239001" y="3193611"/>
              <a:ext cx="2864033" cy="1179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/>
                  </a:solidFill>
                  <a:latin typeface="Elephant" pitchFamily="18" charset="0"/>
                </a:rPr>
                <a:t>GOOD NEWS!</a:t>
              </a:r>
            </a:p>
            <a:p>
              <a:pPr algn="ctr"/>
              <a:r>
                <a:rPr lang="en-US" b="1" dirty="0" smtClean="0">
                  <a:solidFill>
                    <a:schemeClr val="accent2"/>
                  </a:solidFill>
                  <a:latin typeface="Elephant" pitchFamily="18" charset="0"/>
                </a:rPr>
                <a:t>FAIR USE </a:t>
              </a:r>
            </a:p>
            <a:p>
              <a:pPr algn="ctr"/>
              <a:r>
                <a:rPr lang="en-US" b="1" dirty="0" smtClean="0">
                  <a:solidFill>
                    <a:schemeClr val="accent2"/>
                  </a:solidFill>
                  <a:latin typeface="Elephant" pitchFamily="18" charset="0"/>
                </a:rPr>
                <a:t>IS HERE</a:t>
              </a:r>
              <a:endParaRPr lang="en-US" b="1" dirty="0">
                <a:solidFill>
                  <a:schemeClr val="accent2"/>
                </a:solidFill>
                <a:latin typeface="Elephant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756074" y="1101779"/>
            <a:ext cx="48863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Fair use </a:t>
            </a:r>
            <a:r>
              <a:rPr lang="en-US" dirty="0" smtClean="0"/>
              <a:t>explicitly allows use of copyrighted material for educational purposes such as:</a:t>
            </a:r>
          </a:p>
          <a:p>
            <a:r>
              <a:rPr lang="en-US" dirty="0"/>
              <a:t> </a:t>
            </a:r>
            <a:r>
              <a:rPr lang="en-US" dirty="0" smtClean="0"/>
              <a:t>     *criticism</a:t>
            </a:r>
          </a:p>
          <a:p>
            <a:r>
              <a:rPr lang="en-US" dirty="0" smtClean="0"/>
              <a:t>      *comment</a:t>
            </a:r>
          </a:p>
          <a:p>
            <a:r>
              <a:rPr lang="en-US" dirty="0"/>
              <a:t> </a:t>
            </a:r>
            <a:r>
              <a:rPr lang="en-US" dirty="0" smtClean="0"/>
              <a:t>     *news reporting</a:t>
            </a:r>
          </a:p>
          <a:p>
            <a:r>
              <a:rPr lang="en-US" dirty="0"/>
              <a:t> </a:t>
            </a:r>
            <a:r>
              <a:rPr lang="en-US" dirty="0" smtClean="0"/>
              <a:t>     *teaching</a:t>
            </a:r>
          </a:p>
          <a:p>
            <a:r>
              <a:rPr lang="en-US" dirty="0"/>
              <a:t> </a:t>
            </a:r>
            <a:r>
              <a:rPr lang="en-US" dirty="0" smtClean="0"/>
              <a:t>     *scholarship</a:t>
            </a:r>
          </a:p>
          <a:p>
            <a:r>
              <a:rPr lang="en-US" dirty="0"/>
              <a:t> </a:t>
            </a:r>
            <a:r>
              <a:rPr lang="en-US" dirty="0" smtClean="0"/>
              <a:t>     *research</a:t>
            </a:r>
          </a:p>
          <a:p>
            <a:endParaRPr lang="en-US" dirty="0"/>
          </a:p>
          <a:p>
            <a:r>
              <a:rPr lang="en-US" sz="2400" b="1" dirty="0" smtClean="0"/>
              <a:t>Fair use </a:t>
            </a:r>
            <a:r>
              <a:rPr lang="en-US" dirty="0" smtClean="0"/>
              <a:t>is not a blank check to use anything you like because you are a teacher.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four factors to consider when deducing if use of copyrighted material is a     </a:t>
            </a:r>
            <a:r>
              <a:rPr lang="en-US" sz="2400" b="1" dirty="0" smtClean="0"/>
              <a:t>fair use </a:t>
            </a:r>
            <a:r>
              <a:rPr lang="en-US" dirty="0" smtClean="0"/>
              <a:t>and thus not an infringement.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Four factors when using </a:t>
            </a:r>
            <a:r>
              <a:rPr lang="en-US" sz="3600" b="1" dirty="0" smtClean="0"/>
              <a:t>FAIR USE: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037743"/>
            <a:ext cx="7543800" cy="542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THE PURPOSE AND CHARACTER OF THE USE.</a:t>
            </a:r>
          </a:p>
          <a:p>
            <a:pPr marL="463550" indent="-463550"/>
            <a:r>
              <a:rPr lang="en-US" sz="2000" b="1" dirty="0"/>
              <a:t> </a:t>
            </a:r>
            <a:r>
              <a:rPr lang="en-US" sz="2000" b="1" dirty="0" smtClean="0"/>
              <a:t>      </a:t>
            </a:r>
            <a:r>
              <a:rPr lang="en-US" sz="1400" dirty="0" smtClean="0"/>
              <a:t>This is the TRANSFORMATIVE FACTOR.                                                                                                                           Did you copy  the work verbatim or did you transform it and </a:t>
            </a:r>
          </a:p>
          <a:p>
            <a:pPr marL="463550" indent="-463550"/>
            <a:r>
              <a:rPr lang="en-US" sz="1400" dirty="0"/>
              <a:t> </a:t>
            </a:r>
            <a:r>
              <a:rPr lang="en-US" sz="1400" dirty="0" smtClean="0"/>
              <a:t>         add new expressions, or create new insight? </a:t>
            </a:r>
            <a:endParaRPr lang="en-US" sz="1400" b="1" dirty="0" smtClean="0"/>
          </a:p>
          <a:p>
            <a:pPr marL="457200" indent="-457200">
              <a:buAutoNum type="arabicPeriod" startAt="2"/>
            </a:pPr>
            <a:endParaRPr lang="en-US" sz="2000" b="1" dirty="0" smtClean="0"/>
          </a:p>
          <a:p>
            <a:pPr marL="457200" indent="-457200">
              <a:buAutoNum type="arabicPeriod" startAt="2"/>
            </a:pPr>
            <a:r>
              <a:rPr lang="en-US" sz="2000" b="1" dirty="0" smtClean="0"/>
              <a:t>THE NATURE OF THE WORK.</a:t>
            </a:r>
          </a:p>
          <a:p>
            <a:pPr marL="463550" indent="-463550"/>
            <a:r>
              <a:rPr lang="en-US" sz="1400" b="1" dirty="0"/>
              <a:t> </a:t>
            </a:r>
            <a:r>
              <a:rPr lang="en-US" sz="1400" b="1" dirty="0" smtClean="0"/>
              <a:t>          </a:t>
            </a:r>
            <a:r>
              <a:rPr lang="en-US" sz="1400" dirty="0" smtClean="0"/>
              <a:t>Is the work factual, nonfiction? If so it is more favorable for Fair Use.  </a:t>
            </a:r>
          </a:p>
          <a:p>
            <a:pPr marL="463550" indent="-463550"/>
            <a:r>
              <a:rPr lang="en-US" sz="1400" dirty="0"/>
              <a:t> </a:t>
            </a:r>
            <a:r>
              <a:rPr lang="en-US" sz="1400" dirty="0" smtClean="0"/>
              <a:t>          Creative work needs to be closely looked at .</a:t>
            </a:r>
            <a:endParaRPr lang="en-US" sz="1400" b="1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 marL="457200" indent="-457200">
              <a:buAutoNum type="arabicPeriod" startAt="3"/>
            </a:pPr>
            <a:r>
              <a:rPr lang="en-US" sz="2000" b="1" dirty="0" smtClean="0"/>
              <a:t>THE PROPORTION OF MATERIAL USED.</a:t>
            </a:r>
          </a:p>
          <a:p>
            <a:pPr marL="463550"/>
            <a:r>
              <a:rPr lang="en-US" sz="1400" dirty="0" smtClean="0"/>
              <a:t>Less is better!  There are no real numerical or percentage limits that are </a:t>
            </a:r>
          </a:p>
          <a:p>
            <a:pPr marL="463550"/>
            <a:r>
              <a:rPr lang="en-US" sz="1400" dirty="0" smtClean="0"/>
              <a:t>governed by law.  Charts can provide a false sense of security, they are just suggestions.   Important rule of thumb, try not to use the most memorable parts. </a:t>
            </a:r>
          </a:p>
          <a:p>
            <a:pPr marL="463550"/>
            <a:endParaRPr lang="en-US" sz="1400" dirty="0"/>
          </a:p>
          <a:p>
            <a:pPr marL="463550" indent="-463550">
              <a:buAutoNum type="arabicPeriod" startAt="4"/>
            </a:pPr>
            <a:r>
              <a:rPr lang="en-US" sz="2000" b="1" dirty="0" smtClean="0"/>
              <a:t>THE EFFECT OF THE USE ON MARKET VALUE. </a:t>
            </a:r>
            <a:r>
              <a:rPr lang="en-US" sz="1400" dirty="0" smtClean="0"/>
              <a:t> </a:t>
            </a:r>
          </a:p>
          <a:p>
            <a:pPr marL="463550"/>
            <a:r>
              <a:rPr lang="en-US" sz="1400" dirty="0" smtClean="0"/>
              <a:t>Are you depriving the copyright owner of income?  Will there be a reduction of in sales due        to copying or redistribution.</a:t>
            </a:r>
            <a:endParaRPr lang="en-US" dirty="0"/>
          </a:p>
          <a:p>
            <a:pPr marL="463550"/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    </a:t>
            </a:r>
            <a:endParaRPr lang="en-US" sz="2000" b="1" dirty="0"/>
          </a:p>
          <a:p>
            <a:pPr>
              <a:lnSpc>
                <a:spcPct val="90000"/>
              </a:lnSpc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779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52400"/>
            <a:ext cx="7520940" cy="548640"/>
          </a:xfrm>
        </p:spPr>
        <p:txBody>
          <a:bodyPr/>
          <a:lstStyle/>
          <a:p>
            <a:r>
              <a:rPr lang="en-US" dirty="0" smtClean="0"/>
              <a:t>Here’s a quick Chart: </a:t>
            </a:r>
            <a:br>
              <a:rPr lang="en-US" dirty="0" smtClean="0"/>
            </a:br>
            <a:r>
              <a:rPr lang="en-US" sz="1400" dirty="0" smtClean="0"/>
              <a:t>Use this chart to check for Fair use or for Permission.  </a:t>
            </a:r>
            <a:endParaRPr lang="en-US" dirty="0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2403475" y="1935163"/>
            <a:ext cx="9228138" cy="6378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00" y="838200"/>
            <a:ext cx="69342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38200" y="51816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REMEMBER A GOOD RULE OF THUMB, IF ONE BOX IS CHECKED IN THE </a:t>
            </a:r>
          </a:p>
          <a:p>
            <a:r>
              <a:rPr lang="en-US" sz="1400" b="1" dirty="0" smtClean="0"/>
              <a:t>ASKING PERMISSION ROW, THEN ITS BETTER TO BE SAFE THAN SORRY. 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433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8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a few more things as educators, we should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520940" cy="45381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We must understand the basics of copyright.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We have a responsibility to model compliance to copyright.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We should always ask for permission to use works that are likely not fair use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Asking for permission to use is always a good option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We must insure that students use information for projects in an ethical </a:t>
            </a:r>
            <a:r>
              <a:rPr lang="en-US" dirty="0" smtClean="0"/>
              <a:t>manner.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Citing a work is not the same as having permission to use the work.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Copying </a:t>
            </a:r>
            <a:r>
              <a:rPr lang="en-US" dirty="0"/>
              <a:t>a work and changing a few words is not fair use.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Movies </a:t>
            </a:r>
            <a:r>
              <a:rPr lang="en-US" dirty="0"/>
              <a:t>shown as a reward do not qualify as fair use.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Rampant duplication of materials instead of purchasing instructional materials is not fair use (effect on the market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1605</TotalTime>
  <Words>965</Words>
  <Application>Microsoft Office PowerPoint</Application>
  <PresentationFormat>On-screen Show (4:3)</PresentationFormat>
  <Paragraphs>111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opyright  larity</vt:lpstr>
      <vt:lpstr>PowerPoint Presentation</vt:lpstr>
      <vt:lpstr>PowerPoint Presentation</vt:lpstr>
      <vt:lpstr>PowerPoint Presentation</vt:lpstr>
      <vt:lpstr>gi</vt:lpstr>
      <vt:lpstr>fair use is here!</vt:lpstr>
      <vt:lpstr>PowerPoint Presentation</vt:lpstr>
      <vt:lpstr>Here’s a quick Chart:  Use this chart to check for Fair use or for Permission.  </vt:lpstr>
      <vt:lpstr>Here are a few more things as educators, we should know:</vt:lpstr>
      <vt:lpstr>Let’s Test our Understanding?</vt:lpstr>
      <vt:lpstr>Were you right?</vt:lpstr>
      <vt:lpstr>Work cited</vt:lpstr>
    </vt:vector>
  </TitlesOfParts>
  <Company>Marietta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Gary-Michel</dc:creator>
  <cp:lastModifiedBy>Laura Gary-Michel</cp:lastModifiedBy>
  <cp:revision>35</cp:revision>
  <dcterms:created xsi:type="dcterms:W3CDTF">2013-07-02T01:08:37Z</dcterms:created>
  <dcterms:modified xsi:type="dcterms:W3CDTF">2013-08-10T23:53:04Z</dcterms:modified>
</cp:coreProperties>
</file>